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84" r:id="rId21"/>
    <p:sldId id="285" r:id="rId22"/>
    <p:sldId id="274" r:id="rId23"/>
    <p:sldId id="276" r:id="rId24"/>
    <p:sldId id="275" r:id="rId25"/>
    <p:sldId id="280" r:id="rId26"/>
    <p:sldId id="277" r:id="rId27"/>
    <p:sldId id="278" r:id="rId28"/>
    <p:sldId id="281" r:id="rId29"/>
    <p:sldId id="27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307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10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710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880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97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601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372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403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9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5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52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5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97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4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56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502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23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4EF18-7FC1-4994-89F8-5EF252D54DA0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7943-EFAC-4437-BC07-B4771B8C0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761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3dwiki.ru/wp-content/uploads/2013/09/oblasti-primeneniya-3d-technologii.jp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59F2B-4B6B-4380-AEC9-B210878BA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4378" y="2781471"/>
            <a:ext cx="8144134" cy="1040021"/>
          </a:xfrm>
        </p:spPr>
        <p:txBody>
          <a:bodyPr/>
          <a:lstStyle/>
          <a:p>
            <a:pPr algn="ctr"/>
            <a:r>
              <a:rPr lang="ru-RU" b="1" dirty="0"/>
              <a:t>3</a:t>
            </a:r>
            <a:r>
              <a:rPr lang="en-US" b="1" dirty="0"/>
              <a:t>D-</a:t>
            </a:r>
            <a:r>
              <a:rPr lang="ru-RU" b="1" dirty="0"/>
              <a:t>ПРИНТЕРЫ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509741-B7FC-4533-B176-3B2E10C40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0605" y="5378778"/>
            <a:ext cx="3835407" cy="92354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ИВТ-42</a:t>
            </a:r>
          </a:p>
          <a:p>
            <a:pPr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ГУБИН АЛЕКСЕЙ ЕВГЕНЬЕВИЧ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25302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3B50E-AE82-4120-A70D-DD3CC031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921811"/>
            <a:ext cx="9613861" cy="1080938"/>
          </a:xfrm>
        </p:spPr>
        <p:txBody>
          <a:bodyPr/>
          <a:lstStyle/>
          <a:p>
            <a:r>
              <a:rPr lang="ru-RU" b="1" dirty="0"/>
              <a:t>Электронные блоки</a:t>
            </a:r>
            <a:br>
              <a:rPr lang="ru-RU" b="1" dirty="0"/>
            </a:br>
            <a:endParaRPr lang="ru-RU" dirty="0"/>
          </a:p>
        </p:txBody>
      </p:sp>
      <p:pic>
        <p:nvPicPr>
          <p:cNvPr id="1026" name="Picture 2" descr="http://www.pvsm.ru/images/2015/07/10/instrukciya-po-sborke-3D-printera-Prism-Uni-chast-2-elektrika-18.jpg">
            <a:extLst>
              <a:ext uri="{FF2B5EF4-FFF2-40B4-BE49-F238E27FC236}">
                <a16:creationId xmlns:a16="http://schemas.microsoft.com/office/drawing/2014/main" id="{E838EFD1-E92B-4320-9807-D391DF5F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18" y="1519311"/>
            <a:ext cx="8017023" cy="53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1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46855-ABDF-4066-80E8-59F786C5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76" y="865540"/>
            <a:ext cx="9613861" cy="1080938"/>
          </a:xfrm>
        </p:spPr>
        <p:txBody>
          <a:bodyPr/>
          <a:lstStyle/>
          <a:p>
            <a:r>
              <a:rPr lang="ru-RU" b="1" dirty="0"/>
              <a:t>Технологии 3</a:t>
            </a:r>
            <a:r>
              <a:rPr lang="en-US" b="1" dirty="0"/>
              <a:t>D</a:t>
            </a:r>
            <a:r>
              <a:rPr lang="ru-RU" b="1" dirty="0"/>
              <a:t>-печати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688AD8-CDB0-40BD-B7A3-B32057BBD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93143"/>
            <a:ext cx="9613861" cy="4021725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lang="ru-RU" dirty="0" err="1"/>
              <a:t>Стереолитография</a:t>
            </a:r>
            <a:r>
              <a:rPr lang="ru-RU" dirty="0"/>
              <a:t>;</a:t>
            </a:r>
          </a:p>
          <a:p>
            <a:pPr lvl="0">
              <a:lnSpc>
                <a:spcPct val="120000"/>
              </a:lnSpc>
            </a:pPr>
            <a:r>
              <a:rPr lang="ru-RU" dirty="0"/>
              <a:t>Лазерное спекание порошковых материалов;</a:t>
            </a:r>
          </a:p>
          <a:p>
            <a:pPr lvl="0">
              <a:lnSpc>
                <a:spcPct val="120000"/>
              </a:lnSpc>
            </a:pPr>
            <a:r>
              <a:rPr lang="ru-RU" dirty="0"/>
              <a:t>Технология струйного моделирования;</a:t>
            </a:r>
          </a:p>
          <a:p>
            <a:pPr lvl="0">
              <a:lnSpc>
                <a:spcPct val="120000"/>
              </a:lnSpc>
            </a:pPr>
            <a:r>
              <a:rPr lang="ru-RU" dirty="0"/>
              <a:t>Послойная печать расплавленной полимерной нитью;</a:t>
            </a:r>
          </a:p>
          <a:p>
            <a:pPr lvl="0">
              <a:lnSpc>
                <a:spcPct val="120000"/>
              </a:lnSpc>
            </a:pPr>
            <a:r>
              <a:rPr lang="ru-RU" dirty="0"/>
              <a:t>Технология склеивания порошков;</a:t>
            </a:r>
          </a:p>
          <a:p>
            <a:pPr lvl="0">
              <a:lnSpc>
                <a:spcPct val="120000"/>
              </a:lnSpc>
            </a:pPr>
            <a:r>
              <a:rPr lang="ru-RU" dirty="0"/>
              <a:t>Ламинирование листовых материалов;</a:t>
            </a:r>
          </a:p>
          <a:p>
            <a:pPr lvl="0">
              <a:lnSpc>
                <a:spcPct val="120000"/>
              </a:lnSpc>
            </a:pPr>
            <a:r>
              <a:rPr lang="ru-RU" dirty="0"/>
              <a:t>УФ-облучение через </a:t>
            </a:r>
            <a:r>
              <a:rPr lang="ru-RU" dirty="0" err="1"/>
              <a:t>фотомаску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441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B1E8F-A942-456F-B6C3-B3AF5EA2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61" y="907972"/>
            <a:ext cx="9613861" cy="1080938"/>
          </a:xfrm>
        </p:spPr>
        <p:txBody>
          <a:bodyPr/>
          <a:lstStyle/>
          <a:p>
            <a:r>
              <a:rPr lang="ru-RU" b="1" dirty="0" err="1"/>
              <a:t>Стереолитография</a:t>
            </a:r>
            <a:r>
              <a:rPr lang="ru-RU" b="1" dirty="0"/>
              <a:t> (</a:t>
            </a:r>
            <a:r>
              <a:rPr lang="en-US" b="1" dirty="0"/>
              <a:t>SLA</a:t>
            </a:r>
            <a:r>
              <a:rPr lang="ru-RU" b="1" dirty="0"/>
              <a:t>)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7A3821-D872-4120-8214-947BF6077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2124222"/>
            <a:ext cx="7230795" cy="4733777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Технология </a:t>
            </a:r>
            <a:r>
              <a:rPr lang="en-US" dirty="0"/>
              <a:t>SLA</a:t>
            </a:r>
            <a:r>
              <a:rPr lang="ru-RU" dirty="0"/>
              <a:t> состоит в следующем: система сканирования направляет на </a:t>
            </a:r>
            <a:r>
              <a:rPr lang="ru-RU" dirty="0" err="1"/>
              <a:t>фотополимер</a:t>
            </a:r>
            <a:r>
              <a:rPr lang="ru-RU" dirty="0"/>
              <a:t> лазерный луч. Под действие луча материал твердеет. </a:t>
            </a:r>
            <a:r>
              <a:rPr lang="ru-RU" dirty="0" err="1"/>
              <a:t>Фотополимером</a:t>
            </a:r>
            <a:r>
              <a:rPr lang="ru-RU" dirty="0"/>
              <a:t> является твёрдый и хрупкий полупрозрачный материал. Этот материал коробится под действием атмосферной влаги, легко обрабатывается, склеивается и окрашивается. В ёмкости с фотополимерной композицией находится рабочий стол. Его рабочая поверхность смещается вниз на 0,025 мм – 0,3 мм каждый раз после прохождения лазерного луча и отверждения очередного слоя.</a:t>
            </a:r>
          </a:p>
          <a:p>
            <a:pPr algn="just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B45FB9-A941-4120-A3DE-D2D44CC65EE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849" y="2193677"/>
            <a:ext cx="4825218" cy="4495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05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BB1E8-1C30-4AA8-A9F9-7844315A2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" y="879836"/>
            <a:ext cx="10447224" cy="108093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Лазерное спекание порошковых материалов (</a:t>
            </a:r>
            <a:r>
              <a:rPr lang="en-US" b="1" dirty="0"/>
              <a:t>SLS</a:t>
            </a:r>
            <a:r>
              <a:rPr lang="ru-RU" b="1" dirty="0"/>
              <a:t>)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2C32B8-F787-46DE-B662-5F2EC4A6D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2238398"/>
            <a:ext cx="6907237" cy="4063927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Лазерное спекание порошковых материалов, оно же </a:t>
            </a:r>
            <a:r>
              <a:rPr lang="en-US" dirty="0"/>
              <a:t>Selective Laser Sintering</a:t>
            </a:r>
            <a:r>
              <a:rPr lang="ru-RU" dirty="0"/>
              <a:t> (</a:t>
            </a:r>
            <a:r>
              <a:rPr lang="en-US" dirty="0"/>
              <a:t>SLS</a:t>
            </a:r>
            <a:r>
              <a:rPr lang="ru-RU" dirty="0"/>
              <a:t>) - единственная технология 3</a:t>
            </a:r>
            <a:r>
              <a:rPr lang="en-US" dirty="0"/>
              <a:t>D</a:t>
            </a:r>
            <a:r>
              <a:rPr lang="ru-RU" dirty="0"/>
              <a:t>-печати, которая может быть использована для изготовления металлических формообразующих для пластмассового и металлического литья.</a:t>
            </a:r>
          </a:p>
          <a:p>
            <a:pPr algn="just"/>
            <a:r>
              <a:rPr lang="ru-RU" dirty="0"/>
              <a:t>Порошковые материалы, нанесенные на поверхность рабочего стола, запекаются лазерным лучом в твёрдый слой, соответствующий сечению </a:t>
            </a:r>
            <a:r>
              <a:rPr lang="en-US" dirty="0"/>
              <a:t>3D </a:t>
            </a:r>
            <a:r>
              <a:rPr lang="en-US" dirty="0" err="1"/>
              <a:t>модели</a:t>
            </a:r>
            <a:r>
              <a:rPr lang="en-US" dirty="0"/>
              <a:t> и </a:t>
            </a:r>
            <a:r>
              <a:rPr lang="en-US" dirty="0" err="1"/>
              <a:t>определяющий</a:t>
            </a:r>
            <a:r>
              <a:rPr lang="en-US" dirty="0"/>
              <a:t> </a:t>
            </a:r>
            <a:r>
              <a:rPr lang="en-US" dirty="0" err="1"/>
              <a:t>её</a:t>
            </a:r>
            <a:r>
              <a:rPr lang="en-US" dirty="0"/>
              <a:t> </a:t>
            </a:r>
            <a:r>
              <a:rPr lang="en-US" dirty="0" err="1"/>
              <a:t>геометрию</a:t>
            </a:r>
            <a:r>
              <a:rPr lang="en-US" dirty="0"/>
              <a:t>.</a:t>
            </a:r>
            <a:endParaRPr lang="ru-RU" dirty="0"/>
          </a:p>
          <a:p>
            <a:pPr algn="just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BFDE00-3285-481F-A987-C1E51940F8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2" y="2311011"/>
            <a:ext cx="4926186" cy="4274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07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9352B-D0E8-4B61-B0D4-1F72B670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12" y="711025"/>
            <a:ext cx="9613861" cy="1080938"/>
          </a:xfrm>
        </p:spPr>
        <p:txBody>
          <a:bodyPr>
            <a:normAutofit/>
          </a:bodyPr>
          <a:lstStyle/>
          <a:p>
            <a:r>
              <a:rPr lang="ru-RU" b="1" dirty="0"/>
              <a:t>Послойная печать расплавленной полимерной нитью (</a:t>
            </a:r>
            <a:r>
              <a:rPr lang="en-US" b="1" dirty="0"/>
              <a:t>FDM</a:t>
            </a:r>
            <a:r>
              <a:rPr lang="ru-RU" b="1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72534B-9810-4FC0-9C05-38B9197FC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37580"/>
            <a:ext cx="7812259" cy="4274944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Технология </a:t>
            </a:r>
            <a:r>
              <a:rPr lang="en-US" dirty="0"/>
              <a:t>FDM</a:t>
            </a:r>
            <a:r>
              <a:rPr lang="ru-RU" dirty="0"/>
              <a:t>-печати заключается в следующем: нити из </a:t>
            </a:r>
            <a:r>
              <a:rPr lang="en-US" dirty="0"/>
              <a:t>ABC</a:t>
            </a:r>
            <a:r>
              <a:rPr lang="ru-RU" dirty="0"/>
              <a:t> пластика, воска или поликарбоната разогреваются до полужидкого состояния через выдавливающую головку с контролируемой температурой. Эта головка подаёт полученный термопластичный моделирующий материал с высокой точностью и тонкими слоями на рабочую поверхность 3</a:t>
            </a:r>
            <a:r>
              <a:rPr lang="en-US" dirty="0"/>
              <a:t>D</a:t>
            </a:r>
            <a:r>
              <a:rPr lang="ru-RU" dirty="0"/>
              <a:t>-принтера. Эти слои наносятся друг на друга, соединяются между собой и отвердевают, постепенно формируя готовое изделие.</a:t>
            </a:r>
          </a:p>
          <a:p>
            <a:pPr algn="just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2D88F4-898C-4DFF-BB4D-61730A9710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082018"/>
            <a:ext cx="4267200" cy="461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62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A1A493-FDE3-4150-9777-9FF4FDEA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31" y="865770"/>
            <a:ext cx="9613861" cy="1080938"/>
          </a:xfrm>
        </p:spPr>
        <p:txBody>
          <a:bodyPr/>
          <a:lstStyle/>
          <a:p>
            <a:r>
              <a:rPr lang="ru-RU" b="1" dirty="0"/>
              <a:t>Технология струйного моделирования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CA6D57-AF1C-44CD-AF63-CE74A40E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27" y="2089051"/>
            <a:ext cx="7709096" cy="4617721"/>
          </a:xfrm>
        </p:spPr>
        <p:txBody>
          <a:bodyPr>
            <a:noAutofit/>
          </a:bodyPr>
          <a:lstStyle/>
          <a:p>
            <a:pPr algn="just"/>
            <a:r>
              <a:rPr lang="ru-RU" sz="2200" dirty="0"/>
              <a:t>Технология струйного моделирования, она же </a:t>
            </a:r>
            <a:r>
              <a:rPr lang="en-US" sz="2200" dirty="0"/>
              <a:t>Ink Jet Modelling</a:t>
            </a:r>
            <a:r>
              <a:rPr lang="ru-RU" sz="2200" dirty="0"/>
              <a:t>, имеет несколько запатентованных подвидов: </a:t>
            </a:r>
            <a:r>
              <a:rPr lang="en-US" sz="2200" dirty="0" err="1"/>
              <a:t>Solidscape</a:t>
            </a:r>
            <a:r>
              <a:rPr lang="ru-RU" sz="2200" dirty="0"/>
              <a:t>, </a:t>
            </a:r>
            <a:r>
              <a:rPr lang="en-US" sz="2200" dirty="0" err="1"/>
              <a:t>PolyJet</a:t>
            </a:r>
            <a:r>
              <a:rPr lang="ru-RU" sz="2200" dirty="0"/>
              <a:t> и 3</a:t>
            </a:r>
            <a:r>
              <a:rPr lang="en-US" sz="2200" dirty="0"/>
              <a:t>D Systems</a:t>
            </a:r>
            <a:r>
              <a:rPr lang="ru-RU" sz="2200" dirty="0"/>
              <a:t>.</a:t>
            </a:r>
          </a:p>
          <a:p>
            <a:pPr algn="just"/>
            <a:r>
              <a:rPr lang="ru-RU" sz="2200" dirty="0"/>
              <a:t>Хоть все эти технологии имеют свои особенности, работают они по одному принципу. Чаще всего используются моделирующие и поддерживающие материалы. К числу моделирующих материалов относят широкий спектр материалов, близких по своим свойствам к конструкционным термопластам, а к поддерживающих - воск. На рабочую поверхность через печатающую головку 3</a:t>
            </a:r>
            <a:r>
              <a:rPr lang="en-US" sz="2200" dirty="0"/>
              <a:t>D</a:t>
            </a:r>
            <a:r>
              <a:rPr lang="ru-RU" sz="2200" dirty="0"/>
              <a:t>-принтера наносят поддерживающие и моделирующие материалы. После чего производится механическое выравнивание и </a:t>
            </a:r>
            <a:r>
              <a:rPr lang="ru-RU" sz="2200" dirty="0" err="1"/>
              <a:t>фотополимеризация</a:t>
            </a:r>
            <a:r>
              <a:rPr lang="ru-RU" sz="2200" dirty="0"/>
              <a:t>.</a:t>
            </a:r>
          </a:p>
          <a:p>
            <a:pPr algn="just"/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63823A-E546-4137-80C3-9016D93072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585" y="2180490"/>
            <a:ext cx="4173415" cy="4526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7056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391A9-25DF-4552-BD3F-1DF0EBAB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20" y="958968"/>
            <a:ext cx="9613861" cy="1080938"/>
          </a:xfrm>
        </p:spPr>
        <p:txBody>
          <a:bodyPr/>
          <a:lstStyle/>
          <a:p>
            <a:r>
              <a:rPr lang="ru-RU" b="1" dirty="0"/>
              <a:t>Технология склеивания порошков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87EBFB-6621-430C-BE82-54BE508CB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4" y="2350941"/>
            <a:ext cx="7469944" cy="4331213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В принтерах с технологией склеивания порошков используются два вида материалов: крахмально-целлюлозный порошок формирует модель, а жидкий клей на водной основе, проклеивающий слои порошка. Через печатающую головку 3</a:t>
            </a:r>
            <a:r>
              <a:rPr lang="en-US" dirty="0"/>
              <a:t>D</a:t>
            </a:r>
            <a:r>
              <a:rPr lang="ru-RU" dirty="0"/>
              <a:t>-принтера поступает клей и связывает между собой частицы порошка и формирует контур модели. Далее, после завершения печати, удаляются излишки порошка. В пустоты модели заливают жидкий воск для придания модели дополнительной прочности.</a:t>
            </a:r>
          </a:p>
          <a:p>
            <a:pPr algn="just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ABEB7D-752F-433D-BC3D-2ADFAF88ED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997" y="2445899"/>
            <a:ext cx="4454769" cy="368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933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52950-05D4-4813-8E5D-C21FBD33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21" y="93610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Ламинирование листовых материалов (</a:t>
            </a:r>
            <a:r>
              <a:rPr lang="en-US" b="1" dirty="0"/>
              <a:t>LOM</a:t>
            </a:r>
            <a:r>
              <a:rPr lang="ru-RU" b="1" dirty="0"/>
              <a:t>)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A41E00-30AA-49DA-9BFB-702DBA031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49" y="2365009"/>
            <a:ext cx="7301132" cy="4120198"/>
          </a:xfrm>
        </p:spPr>
        <p:txBody>
          <a:bodyPr/>
          <a:lstStyle/>
          <a:p>
            <a:pPr algn="just"/>
            <a:r>
              <a:rPr lang="ru-RU" dirty="0"/>
              <a:t>Ламинирование листовых материалов, предполагает изготовление 3</a:t>
            </a:r>
            <a:r>
              <a:rPr lang="en-US" dirty="0"/>
              <a:t>D</a:t>
            </a:r>
            <a:r>
              <a:rPr lang="ru-RU" dirty="0"/>
              <a:t> моделей из бумажных листов с помощью ламинирования. Лазером вырезается контур слоя будущей модели, а ненужные обрезки удаляются из принтера путем разрезания их на небольшие квадратики. Готовое изделие структурой похоже на древесную, однако негативно относится к влаге.</a:t>
            </a:r>
          </a:p>
          <a:p>
            <a:pPr algn="just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F8D0C4-7F34-41A7-A8FF-7FDF6722BF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99" y="2365009"/>
            <a:ext cx="4440702" cy="4120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4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1CC52-E399-4F76-8AB1-3AC0EF0EE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53" y="776088"/>
            <a:ext cx="9613861" cy="1080938"/>
          </a:xfrm>
        </p:spPr>
        <p:txBody>
          <a:bodyPr/>
          <a:lstStyle/>
          <a:p>
            <a:r>
              <a:rPr lang="ru-RU" b="1" dirty="0"/>
              <a:t>Облучение ультрафиолетом через </a:t>
            </a:r>
            <a:r>
              <a:rPr lang="ru-RU" b="1" dirty="0" err="1"/>
              <a:t>фотомаску</a:t>
            </a:r>
            <a:r>
              <a:rPr lang="ru-RU" b="1" dirty="0"/>
              <a:t> (</a:t>
            </a:r>
            <a:r>
              <a:rPr lang="en-US" b="1" dirty="0"/>
              <a:t>SGC</a:t>
            </a:r>
            <a:r>
              <a:rPr lang="ru-RU" b="1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AD9FC8-AC14-40D5-AD72-B493B411A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4" y="2250831"/>
            <a:ext cx="10241281" cy="4079631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Облучение ультрафиолетом через </a:t>
            </a:r>
            <a:r>
              <a:rPr lang="ru-RU" dirty="0" err="1"/>
              <a:t>фотомаску</a:t>
            </a:r>
            <a:r>
              <a:rPr lang="ru-RU" dirty="0"/>
              <a:t>, предполагает распыление на рабочую поверхность слои фоточувствительного пластика для создания готовых моделей. После нанесения тонкого слоя пластика он через специальную </a:t>
            </a:r>
            <a:r>
              <a:rPr lang="ru-RU" dirty="0" err="1"/>
              <a:t>фотомаску</a:t>
            </a:r>
            <a:r>
              <a:rPr lang="ru-RU" dirty="0"/>
              <a:t> с изображением очередного сечения обрабатывается ультрафиолетовыми лучами. Неиспользованный материал удаляется при помощи вакуума, а оставшийся затвердевший материал повторно облучается жёстким ультрафиолетом. Полости готового изделия заполняются расплавленным воском, который служит для поддержки следующих слоёв. Перед нанесением последующего слоя фоточувствительного пластика предыдущий слой механически выравнивается.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653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9761C-2DA1-4D4A-B72F-5FF1625D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3</a:t>
            </a:r>
            <a:r>
              <a:rPr lang="en-US" dirty="0"/>
              <a:t>D-</a:t>
            </a:r>
            <a:r>
              <a:rPr lang="ru-RU" dirty="0"/>
              <a:t>принтеров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9FFDD9-756A-456C-92A3-59221491B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43" y="2336873"/>
            <a:ext cx="9743839" cy="3599316"/>
          </a:xfrm>
        </p:spPr>
        <p:txBody>
          <a:bodyPr/>
          <a:lstStyle/>
          <a:p>
            <a:pPr algn="just">
              <a:spcAft>
                <a:spcPts val="1200"/>
              </a:spcAft>
            </a:pPr>
            <a:r>
              <a:rPr lang="ru-RU" dirty="0"/>
              <a:t>Монохромные — использующие один цвет</a:t>
            </a:r>
            <a:r>
              <a:rPr lang="en-US" dirty="0"/>
              <a:t>;</a:t>
            </a:r>
            <a:endParaRPr lang="ru-RU" dirty="0"/>
          </a:p>
          <a:p>
            <a:pPr algn="just">
              <a:spcAft>
                <a:spcPts val="1200"/>
              </a:spcAft>
            </a:pPr>
            <a:r>
              <a:rPr lang="ru-RU" dirty="0"/>
              <a:t>Цветные</a:t>
            </a:r>
            <a:r>
              <a:rPr lang="en-US" dirty="0"/>
              <a:t>;</a:t>
            </a:r>
            <a:endParaRPr lang="ru-RU" dirty="0"/>
          </a:p>
          <a:p>
            <a:pPr algn="just">
              <a:spcAft>
                <a:spcPts val="1200"/>
              </a:spcAft>
            </a:pPr>
            <a:r>
              <a:rPr lang="ru-RU" dirty="0"/>
              <a:t>С разрешением 3D-прототипирования. Для изготовления мелких предметов</a:t>
            </a:r>
            <a:r>
              <a:rPr lang="en-US" dirty="0"/>
              <a:t>;</a:t>
            </a:r>
            <a:endParaRPr lang="ru-RU" dirty="0"/>
          </a:p>
          <a:p>
            <a:pPr algn="just"/>
            <a:r>
              <a:rPr lang="ru-RU" dirty="0"/>
              <a:t>С камерой обдува. Чтобы аппарат сам осуществлял финишную обработку объекта</a:t>
            </a:r>
            <a:r>
              <a:rPr lang="en-US" dirty="0"/>
              <a:t>.</a:t>
            </a:r>
            <a:endParaRPr lang="ru-RU" dirty="0"/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23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22FE8-5202-4512-B2D0-355CFE96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65" y="964015"/>
            <a:ext cx="9613861" cy="1080938"/>
          </a:xfrm>
        </p:spPr>
        <p:txBody>
          <a:bodyPr/>
          <a:lstStyle/>
          <a:p>
            <a:r>
              <a:rPr lang="ru-RU" b="1" dirty="0"/>
              <a:t>Что такое 3</a:t>
            </a:r>
            <a:r>
              <a:rPr lang="en-US" b="1" dirty="0"/>
              <a:t>D-</a:t>
            </a:r>
            <a:r>
              <a:rPr lang="ru-RU" b="1" dirty="0"/>
              <a:t>принтер?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FCBA2A-9E41-4532-B0A4-59BBE35A5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99" y="2044953"/>
            <a:ext cx="9729771" cy="3599316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b="1" dirty="0">
                <a:latin typeface="Trebuchet MS (Основной текст)"/>
                <a:cs typeface="Times New Roman" panose="02020603050405020304" pitchFamily="18" charset="0"/>
              </a:rPr>
              <a:t>3D-принтер</a:t>
            </a:r>
            <a:r>
              <a:rPr lang="ru-RU" dirty="0">
                <a:latin typeface="Trebuchet MS (Основной текст)"/>
                <a:cs typeface="Times New Roman" panose="02020603050405020304" pitchFamily="18" charset="0"/>
              </a:rPr>
              <a:t> -- это специальное устройство для вывода трёхмерных данных. В отличие от обычного принтера, который выводит двумерную информацию на лист бумаги, 3D-принтер позволяет выводить трехмерную информацию, т.е. создавать определенные физические объекты. В основе технологии 3D-печати лежит принцип послойного создания (выращивания) твердой модели.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dirty="0"/>
          </a:p>
        </p:txBody>
      </p:sp>
      <p:pic>
        <p:nvPicPr>
          <p:cNvPr id="5122" name="Picture 2" descr="http://3dtoday.ru/upload/main/5d8/makerbot-replicator-2-desktop-3d-printer-mp04948-sale-01.jpg">
            <a:extLst>
              <a:ext uri="{FF2B5EF4-FFF2-40B4-BE49-F238E27FC236}">
                <a16:creationId xmlns:a16="http://schemas.microsoft.com/office/drawing/2014/main" id="{330A0BF8-76E5-4A68-8DEA-758192D3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54" y="4456998"/>
            <a:ext cx="4117145" cy="240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16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EEDC4-EA30-42AC-9C45-2E12AA1F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64" y="739160"/>
            <a:ext cx="9613861" cy="1080938"/>
          </a:xfrm>
        </p:spPr>
        <p:txBody>
          <a:bodyPr/>
          <a:lstStyle/>
          <a:p>
            <a:r>
              <a:rPr lang="ru-RU" b="1" dirty="0"/>
              <a:t>Технологии позиционирования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E129A-6B8E-4D58-819C-1D4E7423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8" y="2020349"/>
            <a:ext cx="8085536" cy="4837651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Декартова. Применяются три взаимно-перпендикулярные направляющие. Вдоль каждой из них движется или экструдер, или основание</a:t>
            </a:r>
            <a:r>
              <a:rPr lang="en-US" dirty="0"/>
              <a:t>;</a:t>
            </a:r>
            <a:endParaRPr lang="ru-RU" dirty="0"/>
          </a:p>
          <a:p>
            <a:pPr algn="just"/>
            <a:r>
              <a:rPr lang="ru-RU" dirty="0"/>
              <a:t>Автономная. Головка располагается на отдельном шасси.</a:t>
            </a:r>
          </a:p>
          <a:p>
            <a:pPr algn="just"/>
            <a:r>
              <a:rPr lang="ru-RU" dirty="0"/>
              <a:t>С использованием трех параллелограммов. Их основания перемещают три двигателя, находящихся радиально-симметрично друг от друга</a:t>
            </a:r>
            <a:r>
              <a:rPr lang="en-US" dirty="0"/>
              <a:t>;</a:t>
            </a:r>
            <a:endParaRPr lang="ru-RU" dirty="0"/>
          </a:p>
          <a:p>
            <a:pPr algn="just"/>
            <a:r>
              <a:rPr lang="ru-RU" dirty="0"/>
              <a:t>Аппарат с вращающимся столиком. Вместо линейного передвижения применяется одна или несколько осей вращения</a:t>
            </a:r>
            <a:r>
              <a:rPr lang="en-US" dirty="0"/>
              <a:t>;</a:t>
            </a:r>
            <a:endParaRPr lang="ru-RU" dirty="0"/>
          </a:p>
          <a:p>
            <a:pPr algn="just"/>
            <a:r>
              <a:rPr lang="ru-RU" dirty="0"/>
              <a:t>Ручная. Печатающая головка имеет вид карандаша, благодаря чему удобно как бы рисовать объект вручную.</a:t>
            </a:r>
          </a:p>
        </p:txBody>
      </p:sp>
      <p:pic>
        <p:nvPicPr>
          <p:cNvPr id="2052" name="Picture 4" descr="http://www.dumka.ru/products_pictures/3d-ruchka-myriwell-rp-100a-foto-cm-000006431.jpg">
            <a:extLst>
              <a:ext uri="{FF2B5EF4-FFF2-40B4-BE49-F238E27FC236}">
                <a16:creationId xmlns:a16="http://schemas.microsoft.com/office/drawing/2014/main" id="{6C84AD2B-C7E9-491B-9824-7EE01BDA3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115" y="2460495"/>
            <a:ext cx="3662093" cy="390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082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E2B3D-25B6-40B4-A689-8F39360E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0" y="711025"/>
            <a:ext cx="9613861" cy="1080938"/>
          </a:xfrm>
        </p:spPr>
        <p:txBody>
          <a:bodyPr/>
          <a:lstStyle/>
          <a:p>
            <a:r>
              <a:rPr lang="ru-RU" b="1" dirty="0"/>
              <a:t>Интерфейсы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67A5A7-F07A-4808-9434-F9184EC4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41" y="2131133"/>
            <a:ext cx="9613861" cy="359931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USB;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Wi Fi;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Ethernet;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SD Card Reader.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0305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93416-3D6F-4E16-8001-1334B874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9" y="1009749"/>
            <a:ext cx="9613861" cy="1080938"/>
          </a:xfrm>
        </p:spPr>
        <p:txBody>
          <a:bodyPr/>
          <a:lstStyle/>
          <a:p>
            <a:r>
              <a:rPr lang="ru-RU" b="1" dirty="0"/>
              <a:t>Сферы применения 3D-печати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856011-45C5-4F8D-8369-93FD35D0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01" y="2090687"/>
            <a:ext cx="11643360" cy="4661805"/>
          </a:xfrm>
        </p:spPr>
        <p:txBody>
          <a:bodyPr>
            <a:noAutofit/>
          </a:bodyPr>
          <a:lstStyle/>
          <a:p>
            <a:pPr lvl="0" algn="just"/>
            <a:r>
              <a:rPr lang="ru-RU" dirty="0"/>
              <a:t>Для быстрого прототипирования, то есть быстрого изготовления прототипов моделей и объектов для дальнейшей доводки. Уже на этапе проектирования можно кардинальным образом изменить конструкцию узла или объекта в целом. В инженерии такой подход способен существенно снизить затраты в производстве и освоении новой продукции;</a:t>
            </a:r>
          </a:p>
          <a:p>
            <a:pPr lvl="0" algn="just"/>
            <a:r>
              <a:rPr lang="ru-RU" dirty="0"/>
              <a:t>Для быстрого производства — изготовление готовых деталей из материалов, поддерживаемых 3D-принтерами. Это отличное решение для малосерийного производства;</a:t>
            </a:r>
          </a:p>
          <a:p>
            <a:pPr lvl="0" algn="just"/>
            <a:r>
              <a:rPr lang="ru-RU" dirty="0"/>
              <a:t>Изготовление моделей и форм для литейного производства;</a:t>
            </a:r>
          </a:p>
          <a:p>
            <a:pPr lvl="0" algn="just"/>
            <a:r>
              <a:rPr lang="ru-RU" dirty="0"/>
              <a:t>Конструкция из прозрачного материала позволяет увидеть работу механизма «изнутри», что в частности было использовано инженерами </a:t>
            </a:r>
            <a:r>
              <a:rPr lang="ru-RU" dirty="0" err="1"/>
              <a:t>Porsche</a:t>
            </a:r>
            <a:r>
              <a:rPr lang="ru-RU" dirty="0"/>
              <a:t> при изучении тока масла в трансмиссии автомобиля ещё при разработке;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3607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10461-A8CA-47EB-A2AE-03C5E1402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7" y="974481"/>
            <a:ext cx="9613861" cy="1080938"/>
          </a:xfrm>
        </p:spPr>
        <p:txBody>
          <a:bodyPr/>
          <a:lstStyle/>
          <a:p>
            <a:r>
              <a:rPr lang="ru-RU" b="1" dirty="0"/>
              <a:t>Сферы применения 3D-печати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826A9F-85BB-47A9-880F-4D686F48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5" y="2153990"/>
            <a:ext cx="10255347" cy="1883438"/>
          </a:xfrm>
        </p:spPr>
        <p:txBody>
          <a:bodyPr>
            <a:normAutofit/>
          </a:bodyPr>
          <a:lstStyle/>
          <a:p>
            <a:r>
              <a:rPr lang="ru-RU" dirty="0"/>
              <a:t>Производство различных мелочей в домашних условиях;</a:t>
            </a:r>
          </a:p>
          <a:p>
            <a:pPr lvl="0" algn="just"/>
            <a:r>
              <a:rPr lang="ru-RU" dirty="0"/>
              <a:t>Производство сложных, массивных, прочных и недорогих систем. Например, беспилотный самолёт </a:t>
            </a:r>
            <a:r>
              <a:rPr lang="ru-RU" dirty="0" err="1"/>
              <a:t>Polecat</a:t>
            </a:r>
            <a:r>
              <a:rPr lang="ru-RU" dirty="0"/>
              <a:t> компании </a:t>
            </a:r>
            <a:r>
              <a:rPr lang="ru-RU" dirty="0" err="1"/>
              <a:t>Lockheed</a:t>
            </a:r>
            <a:r>
              <a:rPr lang="ru-RU" dirty="0"/>
              <a:t>, большая часть деталей которого была изготовлена методом скоростной трёхмерной печати;</a:t>
            </a:r>
          </a:p>
          <a:p>
            <a:endParaRPr lang="ru-RU" dirty="0"/>
          </a:p>
        </p:txBody>
      </p:sp>
      <p:pic>
        <p:nvPicPr>
          <p:cNvPr id="7172" name="Picture 4" descr="https://www.3yourmind.com/hs-fs/hubfs/doctor_with_printed_heart-1.jpg?t=1510674079669&amp;width=3072&amp;name=doctor_with_printed_heart-1.jpg">
            <a:extLst>
              <a:ext uri="{FF2B5EF4-FFF2-40B4-BE49-F238E27FC236}">
                <a16:creationId xmlns:a16="http://schemas.microsoft.com/office/drawing/2014/main" id="{9F8CC55B-7402-4067-8761-CE2C6858A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314" y="4135999"/>
            <a:ext cx="4229686" cy="27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51BB561F-6467-4967-A793-70CE5E1B1D71}"/>
              </a:ext>
            </a:extLst>
          </p:cNvPr>
          <p:cNvSpPr txBox="1">
            <a:spLocks/>
          </p:cNvSpPr>
          <p:nvPr/>
        </p:nvSpPr>
        <p:spPr>
          <a:xfrm>
            <a:off x="173502" y="4037428"/>
            <a:ext cx="7648135" cy="28038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ru-RU" dirty="0"/>
              <a:t>Разработки университета Миссури, позволяющие наносить на специальный </a:t>
            </a:r>
            <a:r>
              <a:rPr lang="ru-RU" dirty="0" err="1"/>
              <a:t>био</a:t>
            </a:r>
            <a:r>
              <a:rPr lang="ru-RU" dirty="0"/>
              <a:t>-гель сгустки клеток заданного типа. Развитие данной технологии — выращивание полноценных органов;</a:t>
            </a:r>
          </a:p>
          <a:p>
            <a:pPr lvl="0" algn="just"/>
            <a:r>
              <a:rPr lang="ru-RU" dirty="0"/>
              <a:t>В медицине, при протезировании и производстве имплантатов (фрагменты скелета, черепа, костей, хрящевые ткани). Ведутся эксперименты по печати донорских органов;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052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15678-0DD6-4183-A4E3-FDD2E084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39" y="986371"/>
            <a:ext cx="9613861" cy="1080938"/>
          </a:xfrm>
        </p:spPr>
        <p:txBody>
          <a:bodyPr/>
          <a:lstStyle/>
          <a:p>
            <a:r>
              <a:rPr lang="ru-RU" b="1" dirty="0"/>
              <a:t>Сферы применения 3D-печати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48BCE4-1034-4365-865F-B24D60EEF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59" y="2222697"/>
            <a:ext cx="10021823" cy="3996682"/>
          </a:xfrm>
        </p:spPr>
        <p:txBody>
          <a:bodyPr>
            <a:noAutofit/>
          </a:bodyPr>
          <a:lstStyle/>
          <a:p>
            <a:pPr lvl="0" algn="just"/>
            <a:r>
              <a:rPr lang="ru-RU" dirty="0"/>
              <a:t>Для строительства зданий и сооружений;</a:t>
            </a:r>
          </a:p>
          <a:p>
            <a:pPr lvl="0" algn="just"/>
            <a:r>
              <a:rPr lang="ru-RU" dirty="0"/>
              <a:t>Для создания оружия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ru-RU" dirty="0"/>
              <a:t>Производства корпусов экспериментальной техники (автомобили, телефоны, радиоэлектронное оборудование);</a:t>
            </a:r>
          </a:p>
          <a:p>
            <a:pPr lvl="0" algn="just"/>
            <a:r>
              <a:rPr lang="ru-RU" dirty="0"/>
              <a:t>Пищевое производство.</a:t>
            </a:r>
          </a:p>
          <a:p>
            <a:pPr algn="just"/>
            <a:endParaRPr lang="ru-RU" sz="2100" dirty="0"/>
          </a:p>
        </p:txBody>
      </p:sp>
      <p:pic>
        <p:nvPicPr>
          <p:cNvPr id="9218" name="Picture 2" descr="https://www.fabbers.ru/wp-content/uploads/2017/08/shokolad-5-672x372.jpg">
            <a:extLst>
              <a:ext uri="{FF2B5EF4-FFF2-40B4-BE49-F238E27FC236}">
                <a16:creationId xmlns:a16="http://schemas.microsoft.com/office/drawing/2014/main" id="{3A6692A8-901E-4FBD-93E0-A176C0FF9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388" y="3977253"/>
            <a:ext cx="4913929" cy="272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511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2D08D-E79C-4D8B-8ABA-3A9DAA5B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91" y="879837"/>
            <a:ext cx="9613861" cy="1080938"/>
          </a:xfrm>
        </p:spPr>
        <p:txBody>
          <a:bodyPr/>
          <a:lstStyle/>
          <a:p>
            <a:r>
              <a:rPr lang="ru-RU" b="1" dirty="0"/>
              <a:t>Сферы применения 3D-печати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Рисунок 3" descr="Применение 3D технологий по отраслям">
            <a:hlinkClick r:id="rId2"/>
            <a:extLst>
              <a:ext uri="{FF2B5EF4-FFF2-40B4-BE49-F238E27FC236}">
                <a16:creationId xmlns:a16="http://schemas.microsoft.com/office/drawing/2014/main" id="{3ED639FB-9CF6-4593-88FE-BD04A7AAE5A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91" y="2103120"/>
            <a:ext cx="9926719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965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BF05D-2E19-477B-B4EB-7868AA7A2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90" y="753228"/>
            <a:ext cx="9715704" cy="1080938"/>
          </a:xfrm>
        </p:spPr>
        <p:txBody>
          <a:bodyPr/>
          <a:lstStyle/>
          <a:p>
            <a:pPr lvl="0"/>
            <a:r>
              <a:rPr lang="ru-RU" b="1" dirty="0"/>
              <a:t>Особенность 3D-принтеров - самовоспроизведение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6C79E6-EA29-4C06-8CE4-D53133B7E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3" y="2069586"/>
            <a:ext cx="10241279" cy="3599316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ru-RU" dirty="0"/>
              <a:t>Некоторые недорогие 3</a:t>
            </a:r>
            <a:r>
              <a:rPr lang="en-US" dirty="0"/>
              <a:t>D</a:t>
            </a:r>
            <a:r>
              <a:rPr lang="ru-RU" dirty="0"/>
              <a:t>-принтеры могут распечатывать часть собственных деталей. Один из первых подобных проектов — </a:t>
            </a:r>
            <a:r>
              <a:rPr lang="en-US" dirty="0"/>
              <a:t>RepRap</a:t>
            </a:r>
            <a:r>
              <a:rPr lang="ru-RU" dirty="0"/>
              <a:t> (реализуется английскими конструкторами из университета Бата), который производит более половины собственных деталей. Проект представляет собой разработку с общедоступными наработками, и вся информация о конструкции распространяется по условиям лицензии </a:t>
            </a:r>
            <a:r>
              <a:rPr lang="en-US" dirty="0"/>
              <a:t>GNU General Public License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 </a:t>
            </a:r>
          </a:p>
          <a:p>
            <a:endParaRPr lang="ru-RU" dirty="0"/>
          </a:p>
        </p:txBody>
      </p:sp>
      <p:pic>
        <p:nvPicPr>
          <p:cNvPr id="4" name="Picture 2" descr="http://reprap.org/mediawiki/images/thumb/9/95/Pc-va.jpg/600px-Pc-va.jpg">
            <a:extLst>
              <a:ext uri="{FF2B5EF4-FFF2-40B4-BE49-F238E27FC236}">
                <a16:creationId xmlns:a16="http://schemas.microsoft.com/office/drawing/2014/main" id="{8113761E-74BC-45E2-BCB4-B4BA0A0C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68" y="4387883"/>
            <a:ext cx="5298831" cy="2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85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29D1A-D8E8-4F11-9D71-1AADF00C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Материалы</a:t>
            </a:r>
            <a:r>
              <a:rPr lang="en-US" b="1" dirty="0"/>
              <a:t> </a:t>
            </a:r>
            <a:r>
              <a:rPr lang="en-US" b="1" dirty="0" err="1"/>
              <a:t>для</a:t>
            </a:r>
            <a:r>
              <a:rPr lang="en-US" b="1" dirty="0"/>
              <a:t> 3D-печати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5008B3-7054-4EA5-84C8-456DE398E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98" y="2505456"/>
            <a:ext cx="9613861" cy="3599316"/>
          </a:xfrm>
        </p:spPr>
        <p:txBody>
          <a:bodyPr numCol="2">
            <a:normAutofit/>
          </a:bodyPr>
          <a:lstStyle/>
          <a:p>
            <a:pPr lvl="0" algn="just"/>
            <a:r>
              <a:rPr lang="en-US" dirty="0"/>
              <a:t>ABC-</a:t>
            </a:r>
            <a:r>
              <a:rPr lang="en-US" dirty="0" err="1"/>
              <a:t>пластик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en-US" dirty="0" err="1"/>
              <a:t>Акрил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en-US" dirty="0" err="1"/>
              <a:t>Бетон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en-US" dirty="0" err="1"/>
              <a:t>Гидрогель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en-US" dirty="0" err="1"/>
              <a:t>Бумага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en-US" dirty="0" err="1"/>
              <a:t>Гипс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en-US" dirty="0" err="1"/>
              <a:t>Деревянное</a:t>
            </a:r>
            <a:r>
              <a:rPr lang="en-US" dirty="0"/>
              <a:t> </a:t>
            </a:r>
            <a:r>
              <a:rPr lang="en-US" dirty="0" err="1"/>
              <a:t>волокно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en-US" dirty="0" err="1"/>
              <a:t>Металлический</a:t>
            </a:r>
            <a:r>
              <a:rPr lang="en-US" dirty="0"/>
              <a:t> </a:t>
            </a:r>
            <a:r>
              <a:rPr lang="en-US" dirty="0" err="1"/>
              <a:t>порошок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en-US" dirty="0" err="1"/>
              <a:t>Нейлон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en-US" dirty="0" err="1"/>
              <a:t>Поликапролактон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en-US" dirty="0" err="1"/>
              <a:t>Поликарбонат</a:t>
            </a:r>
            <a:r>
              <a:rPr lang="en-US" dirty="0"/>
              <a:t>; </a:t>
            </a:r>
            <a:endParaRPr lang="ru-RU" dirty="0"/>
          </a:p>
          <a:p>
            <a:pPr lvl="0" algn="just"/>
            <a:r>
              <a:rPr lang="en-US" dirty="0" err="1"/>
              <a:t>Полилактид</a:t>
            </a:r>
            <a:r>
              <a:rPr lang="en-US" dirty="0"/>
              <a:t>;</a:t>
            </a:r>
            <a:endParaRPr lang="ru-RU" dirty="0"/>
          </a:p>
          <a:p>
            <a:pPr lvl="0" algn="just"/>
            <a:r>
              <a:rPr lang="ru-RU" dirty="0"/>
              <a:t>Прочие материалы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3769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52561-FC8C-49F4-9C04-F002CBD8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Лучшие 3</a:t>
            </a:r>
            <a:r>
              <a:rPr lang="en-US" b="1" dirty="0"/>
              <a:t>D-</a:t>
            </a:r>
            <a:r>
              <a:rPr lang="ru-RU" b="1" dirty="0"/>
              <a:t>принтеры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9C8149-06FD-48E8-B903-AD3F39FD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2" y="2574388"/>
            <a:ext cx="11665376" cy="35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8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9C64D3F0-8506-4E58-870B-682861FAC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43" y="2505456"/>
            <a:ext cx="9743839" cy="3599316"/>
          </a:xfrm>
        </p:spPr>
        <p:txBody>
          <a:bodyPr/>
          <a:lstStyle/>
          <a:p>
            <a:pPr algn="just"/>
            <a:r>
              <a:rPr lang="ru-RU" dirty="0"/>
              <a:t>Технология 3D-прототипирования является очень перспективной технологией на сегодняшний день. Она позволяет в разы сокращать время и денежные затраты на производство объёмных моделей, производство которых вручную не всегда возможно.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84CB29D-4533-4F1C-98F6-07645E4F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ru-RU" b="1" dirty="0"/>
              <a:t>Заключение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185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3D6FE-93A5-4498-AA1D-D85706C6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82" y="902607"/>
            <a:ext cx="9613861" cy="1080938"/>
          </a:xfrm>
        </p:spPr>
        <p:txBody>
          <a:bodyPr/>
          <a:lstStyle/>
          <a:p>
            <a:r>
              <a:rPr lang="ru-RU" b="1" dirty="0"/>
              <a:t>Устройство 3</a:t>
            </a:r>
            <a:r>
              <a:rPr lang="en-US" b="1" dirty="0"/>
              <a:t>D</a:t>
            </a:r>
            <a:r>
              <a:rPr lang="ru-RU" b="1" dirty="0"/>
              <a:t>-принтера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629750-0215-49E1-B5FD-48B906F7D8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08" y="1983545"/>
            <a:ext cx="6942983" cy="4874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09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E70C5-53C5-4856-8C33-CE5DBAC4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915613"/>
            <a:ext cx="9613861" cy="1080938"/>
          </a:xfrm>
        </p:spPr>
        <p:txBody>
          <a:bodyPr/>
          <a:lstStyle/>
          <a:p>
            <a:r>
              <a:rPr lang="ru-RU" b="1" dirty="0"/>
              <a:t>Картезианский робот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D9D5FF-0EAF-4E25-82A1-1A640B291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9870448" cy="3767900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Основная идея 3</a:t>
            </a:r>
            <a:r>
              <a:rPr lang="en-US" dirty="0"/>
              <a:t>D</a:t>
            </a:r>
            <a:r>
              <a:rPr lang="ru-RU" dirty="0"/>
              <a:t>-принтера – такая же, как и у картезианского робота. Это машина, которая может двигаться линейно в трех измерениях – по осям </a:t>
            </a:r>
            <a:r>
              <a:rPr lang="en-US" dirty="0"/>
              <a:t>X</a:t>
            </a:r>
            <a:r>
              <a:rPr lang="ru-RU" dirty="0"/>
              <a:t>, </a:t>
            </a:r>
            <a:r>
              <a:rPr lang="en-US" dirty="0"/>
              <a:t>Y</a:t>
            </a:r>
            <a:r>
              <a:rPr lang="ru-RU" dirty="0"/>
              <a:t> и </a:t>
            </a:r>
            <a:r>
              <a:rPr lang="en-US" dirty="0"/>
              <a:t>Z</a:t>
            </a:r>
            <a:r>
              <a:rPr lang="ru-RU" dirty="0"/>
              <a:t>, так же известные как картезианские координаты. Чтобы это делать, 3</a:t>
            </a:r>
            <a:r>
              <a:rPr lang="en-US" dirty="0"/>
              <a:t>D</a:t>
            </a:r>
            <a:r>
              <a:rPr lang="ru-RU" dirty="0"/>
              <a:t>-принтеры имеют небольшие шаговые двигатели, которые могут двигаться с высокими точностью и аккуратностью – обычно на 1,8 градуса на шаг. Эти “трехмерные” роботы управляются контроллером, как и любая другая автоматизированная система, и тем самым имеется возможность перемещать печатающую головку, выдавливающую расплавленный пластик, создавая деталь слой за слоем.</a:t>
            </a:r>
          </a:p>
        </p:txBody>
      </p:sp>
    </p:spTree>
    <p:extLst>
      <p:ext uri="{BB962C8B-B14F-4D97-AF65-F5344CB8AC3E}">
        <p14:creationId xmlns:p14="http://schemas.microsoft.com/office/powerpoint/2010/main" val="65526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8A475-9A84-49AE-88FA-EA7E1845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921811"/>
            <a:ext cx="9613861" cy="1080938"/>
          </a:xfrm>
        </p:spPr>
        <p:txBody>
          <a:bodyPr/>
          <a:lstStyle/>
          <a:p>
            <a:r>
              <a:rPr lang="ru-RU" b="1" dirty="0"/>
              <a:t>Экструдер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3A24DF-24A2-4254-86C9-B55DBA64D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98" y="2477550"/>
            <a:ext cx="5275386" cy="3599316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Экструдер</a:t>
            </a:r>
            <a:r>
              <a:rPr lang="en-US" dirty="0"/>
              <a:t> </a:t>
            </a:r>
            <a:r>
              <a:rPr lang="ru-RU" dirty="0"/>
              <a:t>«выдавливает» тонкие нити термопластика – пластика, который переходит в полужидкую форму при нагревании.</a:t>
            </a:r>
            <a:endParaRPr lang="en-US" dirty="0"/>
          </a:p>
          <a:p>
            <a:pPr algn="just"/>
            <a:r>
              <a:rPr lang="ru-RU" dirty="0"/>
              <a:t>Экструдер, самая сложная часть 3</a:t>
            </a:r>
            <a:r>
              <a:rPr lang="en-US" dirty="0"/>
              <a:t>D</a:t>
            </a:r>
            <a:r>
              <a:rPr lang="ru-RU" dirty="0"/>
              <a:t>-принтера, которая до сих пор постоянно улучшается и дорабатывается</a:t>
            </a:r>
            <a:r>
              <a:rPr lang="en-US" dirty="0"/>
              <a:t>. </a:t>
            </a:r>
          </a:p>
        </p:txBody>
      </p:sp>
      <p:pic>
        <p:nvPicPr>
          <p:cNvPr id="1026" name="Picture 2" descr="http://3dwiki.ru/wp-content/uploads/2014/07/extruder-schema.jpg">
            <a:extLst>
              <a:ext uri="{FF2B5EF4-FFF2-40B4-BE49-F238E27FC236}">
                <a16:creationId xmlns:a16="http://schemas.microsoft.com/office/drawing/2014/main" id="{676D4D5E-C204-4E3D-9733-5EF0F8749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3406"/>
            <a:ext cx="6096000" cy="48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1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D7D08-309F-47F7-899F-9F776AC6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38" y="888539"/>
            <a:ext cx="9613861" cy="1080938"/>
          </a:xfrm>
        </p:spPr>
        <p:txBody>
          <a:bodyPr/>
          <a:lstStyle/>
          <a:p>
            <a:r>
              <a:rPr lang="ru-RU" b="1" dirty="0"/>
              <a:t>Поверхность печати (платформа)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005D0E-4220-483A-A1F5-89FFF7957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" y="2367706"/>
            <a:ext cx="6105379" cy="4092063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Поверхность печати – это рабочая поверхность, на которой и готовятся 3</a:t>
            </a:r>
            <a:r>
              <a:rPr lang="en-US" dirty="0"/>
              <a:t>D</a:t>
            </a:r>
            <a:r>
              <a:rPr lang="ru-RU" dirty="0"/>
              <a:t>-детали.</a:t>
            </a:r>
          </a:p>
          <a:p>
            <a:pPr algn="just"/>
            <a:r>
              <a:rPr lang="ru-RU" dirty="0"/>
              <a:t>Поверхность платформы обычно производится из стекла или алюминия для лучшего распределения тепла по рабочей платформе для обеспечения гладкой и ровной поверхности.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7EDB9A-46C4-4FB4-804B-6DD7CF7F30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97" y="1969477"/>
            <a:ext cx="5833403" cy="488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2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0BB7C-6374-4261-8C74-8C5BC3F7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09" y="888539"/>
            <a:ext cx="9613861" cy="1080938"/>
          </a:xfrm>
        </p:spPr>
        <p:txBody>
          <a:bodyPr/>
          <a:lstStyle/>
          <a:p>
            <a:r>
              <a:rPr lang="ru-RU" b="1" dirty="0"/>
              <a:t>Линейный двигатель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40766D-9D81-4280-953D-1CA16D9E7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50" y="2214933"/>
            <a:ext cx="6963509" cy="343251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ru-RU" sz="2200" dirty="0"/>
              <a:t>Тип линейного двигателя (привода), который используется на конкретном 3D-принтере, во многом определяет то, насколько точно будет печатать устройство, насколько быстро, а также насколько часто и много надо будет обслуживать 3D-принтер. Многие 3D-принтеры используют гладкие, точные стержни для каждой оси, а также пластиковые или бронзовые шариковые подшипники для движения по каждому стержню. </a:t>
            </a:r>
          </a:p>
        </p:txBody>
      </p:sp>
      <p:pic>
        <p:nvPicPr>
          <p:cNvPr id="2050" name="Picture 2" descr="Линейный двигатель 3D-принтера">
            <a:extLst>
              <a:ext uri="{FF2B5EF4-FFF2-40B4-BE49-F238E27FC236}">
                <a16:creationId xmlns:a16="http://schemas.microsoft.com/office/drawing/2014/main" id="{180D61BA-818B-431C-BD5F-69A8E5950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130" y="2214933"/>
            <a:ext cx="4650870" cy="39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31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DCCAB-B8F5-4C22-AEEF-92914A92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38" y="893904"/>
            <a:ext cx="9613861" cy="1080938"/>
          </a:xfrm>
        </p:spPr>
        <p:txBody>
          <a:bodyPr/>
          <a:lstStyle/>
          <a:p>
            <a:r>
              <a:rPr lang="ru-RU" b="1" dirty="0"/>
              <a:t>Фиксаторы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33CBB4-AEB2-4A98-B7D8-8750E3170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26" y="2375558"/>
            <a:ext cx="6198577" cy="3767899"/>
          </a:xfrm>
        </p:spPr>
        <p:txBody>
          <a:bodyPr/>
          <a:lstStyle/>
          <a:p>
            <a:pPr algn="just"/>
            <a:r>
              <a:rPr lang="ru-RU" dirty="0"/>
              <a:t>Диапазон движения линейных приводов обычно ограничен механическим или оптическим фиксатором. </a:t>
            </a:r>
          </a:p>
          <a:p>
            <a:pPr algn="just"/>
            <a:r>
              <a:rPr lang="ru-RU" dirty="0"/>
              <a:t>Фиксаторы - это ограничители, которые подают принтеру сигнал, что он подошел к краю рабочей поверхности, чтобы предотвратить выход за рамки платформы.</a:t>
            </a:r>
          </a:p>
        </p:txBody>
      </p:sp>
      <p:pic>
        <p:nvPicPr>
          <p:cNvPr id="3074" name="Picture 2" descr="Фиксатор 3D-принтера">
            <a:extLst>
              <a:ext uri="{FF2B5EF4-FFF2-40B4-BE49-F238E27FC236}">
                <a16:creationId xmlns:a16="http://schemas.microsoft.com/office/drawing/2014/main" id="{1955B7DF-9B82-4DFB-9B2A-42A525274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44" y="2375558"/>
            <a:ext cx="5494256" cy="403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96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967C0-0928-4204-A72E-8AC4D3051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00" y="936107"/>
            <a:ext cx="9613861" cy="1080938"/>
          </a:xfrm>
        </p:spPr>
        <p:txBody>
          <a:bodyPr>
            <a:normAutofit/>
          </a:bodyPr>
          <a:lstStyle/>
          <a:p>
            <a:r>
              <a:rPr lang="ru-RU" b="1" dirty="0"/>
              <a:t>Рама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C30542-2325-4D58-9B90-CB00B91EE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91388"/>
            <a:ext cx="6327928" cy="359931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То, что держит все выше описанные элементы вместе, называется рамой. Форма рам, а также материал, из которого она изготовлена, очень сильно влияют на точность и качество печати. Во многих 3</a:t>
            </a:r>
            <a:r>
              <a:rPr lang="en-US" dirty="0"/>
              <a:t>D</a:t>
            </a:r>
            <a:r>
              <a:rPr lang="ru-RU" dirty="0"/>
              <a:t>-принтерах используются резьбовые стержни и другие материалы в конструкции рамы. Также многие принтеры используются созданные лазерной резкой фанерные листы для создания рамы.</a:t>
            </a:r>
            <a:endParaRPr lang="ru-RU" b="1" dirty="0"/>
          </a:p>
        </p:txBody>
      </p:sp>
      <p:pic>
        <p:nvPicPr>
          <p:cNvPr id="4098" name="Picture 2" descr="Рама 3D-принтера">
            <a:extLst>
              <a:ext uri="{FF2B5EF4-FFF2-40B4-BE49-F238E27FC236}">
                <a16:creationId xmlns:a16="http://schemas.microsoft.com/office/drawing/2014/main" id="{F4E1506B-4368-442C-922A-8960BAC35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342" y="2293034"/>
            <a:ext cx="5678658" cy="43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85273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1206</Words>
  <Application>Microsoft Office PowerPoint</Application>
  <PresentationFormat>Широкоэкранный</PresentationFormat>
  <Paragraphs>98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Times New Roman</vt:lpstr>
      <vt:lpstr>Trebuchet MS</vt:lpstr>
      <vt:lpstr>Trebuchet MS (Основной текст)</vt:lpstr>
      <vt:lpstr>Берлин</vt:lpstr>
      <vt:lpstr>3D-ПРИНТЕРЫ</vt:lpstr>
      <vt:lpstr>Что такое 3D-принтер? </vt:lpstr>
      <vt:lpstr>Устройство 3D-принтера </vt:lpstr>
      <vt:lpstr>Картезианский робот </vt:lpstr>
      <vt:lpstr>Экструдер </vt:lpstr>
      <vt:lpstr>Поверхность печати (платформа) </vt:lpstr>
      <vt:lpstr>Линейный двигатель </vt:lpstr>
      <vt:lpstr>Фиксаторы </vt:lpstr>
      <vt:lpstr>Рама </vt:lpstr>
      <vt:lpstr>Электронные блоки </vt:lpstr>
      <vt:lpstr>Технологии 3D-печати </vt:lpstr>
      <vt:lpstr>Стереолитография (SLA) </vt:lpstr>
      <vt:lpstr>Лазерное спекание порошковых материалов (SLS) </vt:lpstr>
      <vt:lpstr>Послойная печать расплавленной полимерной нитью (FDM)</vt:lpstr>
      <vt:lpstr>Технология струйного моделирования </vt:lpstr>
      <vt:lpstr>Технология склеивания порошков </vt:lpstr>
      <vt:lpstr>Ламинирование листовых материалов (LOM) </vt:lpstr>
      <vt:lpstr>Облучение ультрафиолетом через фотомаску (SGC)</vt:lpstr>
      <vt:lpstr>Виды 3D-принтеров</vt:lpstr>
      <vt:lpstr>Технологии позиционирования</vt:lpstr>
      <vt:lpstr>Интерфейсы</vt:lpstr>
      <vt:lpstr>Сферы применения 3D-печати </vt:lpstr>
      <vt:lpstr>Сферы применения 3D-печати </vt:lpstr>
      <vt:lpstr>Сферы применения 3D-печати </vt:lpstr>
      <vt:lpstr>Сферы применения 3D-печати </vt:lpstr>
      <vt:lpstr>Особенность 3D-принтеров - самовоспроизведение</vt:lpstr>
      <vt:lpstr>Материалы для 3D-печати</vt:lpstr>
      <vt:lpstr>Лучшие 3D-принтеры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3D-ПРИНТЕРЫ</dc:title>
  <dc:creator>Alex Gubin</dc:creator>
  <cp:lastModifiedBy>Alex Gubin</cp:lastModifiedBy>
  <cp:revision>42</cp:revision>
  <dcterms:created xsi:type="dcterms:W3CDTF">2017-12-03T17:57:11Z</dcterms:created>
  <dcterms:modified xsi:type="dcterms:W3CDTF">2017-12-17T14:41:18Z</dcterms:modified>
</cp:coreProperties>
</file>